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9C2E27-4C36-402B-A25D-14B220825795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W 22/2019 - Sakal Francišković Teodor" initials="S2SFT" lastIdx="1" clrIdx="0">
    <p:extLst>
      <p:ext uri="{19B8F6BF-5375-455C-9EA6-DF929625EA0E}">
        <p15:presenceInfo xmlns:p15="http://schemas.microsoft.com/office/powerpoint/2012/main" userId="S::sakal.franciskovic.sw22.2019@uns.ac.rs::c85f7768-9e9d-40c4-916b-9b4db65d9e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120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6566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0198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1096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5974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728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7286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4991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59177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89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0763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933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5628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2858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4785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682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0892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6952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9229523-4709-46D3-B660-69C027F02311}" type="datetimeFigureOut">
              <a:rPr lang="en-GB" smtClean="0"/>
              <a:t>06/02/2023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87DECB8-E8E6-4400-9B2D-8039081C8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34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781A3-76EE-F726-AE17-85596A689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377" y="1964267"/>
            <a:ext cx="8814748" cy="2421464"/>
          </a:xfrm>
        </p:spPr>
        <p:txBody>
          <a:bodyPr>
            <a:normAutofit/>
          </a:bodyPr>
          <a:lstStyle/>
          <a:p>
            <a:r>
              <a:rPr lang="en-GB" b="1" dirty="0" err="1"/>
              <a:t>Klasifikacija</a:t>
            </a:r>
            <a:r>
              <a:rPr lang="en-GB" b="1" dirty="0"/>
              <a:t> </a:t>
            </a:r>
            <a:r>
              <a:rPr lang="en-GB" b="1" dirty="0" err="1"/>
              <a:t>slika</a:t>
            </a:r>
            <a:r>
              <a:rPr lang="en-GB" b="1" dirty="0"/>
              <a:t> </a:t>
            </a:r>
            <a:r>
              <a:rPr lang="en-GB" b="1" dirty="0" err="1"/>
              <a:t>na</a:t>
            </a:r>
            <a:r>
              <a:rPr lang="en-GB" b="1" dirty="0"/>
              <a:t> </a:t>
            </a:r>
            <a:r>
              <a:rPr lang="en-GB" b="1" dirty="0" err="1"/>
              <a:t>osnovu</a:t>
            </a:r>
            <a:r>
              <a:rPr lang="en-GB" b="1" dirty="0"/>
              <a:t> </a:t>
            </a:r>
            <a:r>
              <a:rPr lang="en-GB" b="1" dirty="0" err="1"/>
              <a:t>istih</a:t>
            </a:r>
            <a:r>
              <a:rPr lang="en-GB" b="1" dirty="0"/>
              <a:t> </a:t>
            </a:r>
            <a:r>
              <a:rPr lang="en-GB" b="1" dirty="0" err="1"/>
              <a:t>lica</a:t>
            </a:r>
            <a:r>
              <a:rPr lang="en-GB" b="1" dirty="0"/>
              <a:t> I </a:t>
            </a:r>
            <a:r>
              <a:rPr lang="en-GB" b="1" dirty="0" err="1"/>
              <a:t>pravljenje</a:t>
            </a:r>
            <a:r>
              <a:rPr lang="en-GB" b="1" dirty="0"/>
              <a:t> </a:t>
            </a:r>
            <a:r>
              <a:rPr lang="en-GB" b="1" dirty="0" err="1"/>
              <a:t>predikcija</a:t>
            </a:r>
            <a:r>
              <a:rPr lang="en-GB" b="1" dirty="0"/>
              <a:t> za pol, </a:t>
            </a:r>
            <a:r>
              <a:rPr lang="en-GB" b="1" dirty="0" err="1"/>
              <a:t>godine</a:t>
            </a:r>
            <a:r>
              <a:rPr lang="en-GB" b="1" dirty="0"/>
              <a:t> I </a:t>
            </a:r>
            <a:r>
              <a:rPr lang="en-GB" b="1" dirty="0" err="1"/>
              <a:t>emociju</a:t>
            </a:r>
            <a:r>
              <a:rPr lang="en-GB" b="1" dirty="0"/>
              <a:t> </a:t>
            </a:r>
            <a:r>
              <a:rPr lang="en-GB" b="1" dirty="0" err="1"/>
              <a:t>lica</a:t>
            </a:r>
            <a:endParaRPr lang="en-GB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7E838-A676-56A8-D601-E5D6E0FC5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STUDENT: Teodor Sakal </a:t>
            </a:r>
            <a:r>
              <a:rPr lang="en-GB" b="1" dirty="0" err="1"/>
              <a:t>franci</a:t>
            </a:r>
            <a:r>
              <a:rPr lang="sr-Latn-RS" b="1" dirty="0"/>
              <a:t>šković sw22</a:t>
            </a:r>
            <a:r>
              <a:rPr lang="en-GB" b="1" dirty="0"/>
              <a:t>/2019</a:t>
            </a:r>
          </a:p>
          <a:p>
            <a:r>
              <a:rPr lang="en-GB" b="1" dirty="0" err="1"/>
              <a:t>Asistent</a:t>
            </a:r>
            <a:r>
              <a:rPr lang="en-GB" b="1" dirty="0"/>
              <a:t>: </a:t>
            </a:r>
            <a:r>
              <a:rPr lang="en-GB" b="1" dirty="0" err="1"/>
              <a:t>milica</a:t>
            </a:r>
            <a:r>
              <a:rPr lang="en-GB" b="1" dirty="0"/>
              <a:t> </a:t>
            </a:r>
            <a:r>
              <a:rPr lang="sr-Latn-RS" b="1" dirty="0"/>
              <a:t>škipina</a:t>
            </a:r>
          </a:p>
          <a:p>
            <a:r>
              <a:rPr lang="sr-Latn-RS" b="1" dirty="0"/>
              <a:t>PREDMET: SOFT KOMPJUTING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945805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D8E21-1A9F-C169-A1D9-A62F05141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PRIMENA STAVKE 3)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106387-C70B-FF98-80C2-801DDDE22900}"/>
              </a:ext>
            </a:extLst>
          </p:cNvPr>
          <p:cNvSpPr/>
          <p:nvPr/>
        </p:nvSpPr>
        <p:spPr>
          <a:xfrm>
            <a:off x="8216630" y="1673157"/>
            <a:ext cx="239949" cy="2464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05653F-5B8A-DE0F-759E-D4D05DF56C28}"/>
              </a:ext>
            </a:extLst>
          </p:cNvPr>
          <p:cNvSpPr txBox="1"/>
          <p:nvPr/>
        </p:nvSpPr>
        <p:spPr>
          <a:xfrm>
            <a:off x="8456579" y="1611708"/>
            <a:ext cx="2049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False positive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2652F-5948-C837-9624-5911B6C316A6}"/>
              </a:ext>
            </a:extLst>
          </p:cNvPr>
          <p:cNvSpPr txBox="1"/>
          <p:nvPr/>
        </p:nvSpPr>
        <p:spPr>
          <a:xfrm>
            <a:off x="1374774" y="1561788"/>
            <a:ext cx="2564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- clusters/cluster_1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56117E-F7B1-7AAF-D5FA-AEF2C8D66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348" y="2023453"/>
            <a:ext cx="9973303" cy="464121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2D066EB-B4B0-FF13-D49D-4F0C711AC691}"/>
              </a:ext>
            </a:extLst>
          </p:cNvPr>
          <p:cNvSpPr/>
          <p:nvPr/>
        </p:nvSpPr>
        <p:spPr>
          <a:xfrm>
            <a:off x="2295728" y="2065867"/>
            <a:ext cx="531778" cy="6254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D63AC4-5765-BC8B-5547-56980B0C2D39}"/>
              </a:ext>
            </a:extLst>
          </p:cNvPr>
          <p:cNvSpPr/>
          <p:nvPr/>
        </p:nvSpPr>
        <p:spPr>
          <a:xfrm>
            <a:off x="1125560" y="2705329"/>
            <a:ext cx="531778" cy="6254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4ABBA0-6F99-3A66-6641-442CA3157A46}"/>
              </a:ext>
            </a:extLst>
          </p:cNvPr>
          <p:cNvSpPr/>
          <p:nvPr/>
        </p:nvSpPr>
        <p:spPr>
          <a:xfrm>
            <a:off x="6423498" y="4702062"/>
            <a:ext cx="531778" cy="6254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0422A0-D6EE-21E4-C884-4E9928A80C41}"/>
              </a:ext>
            </a:extLst>
          </p:cNvPr>
          <p:cNvSpPr/>
          <p:nvPr/>
        </p:nvSpPr>
        <p:spPr>
          <a:xfrm>
            <a:off x="2882630" y="6039218"/>
            <a:ext cx="531778" cy="6254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4556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0" grpId="0" animBg="1"/>
      <p:bldP spid="11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40976-FB08-5E3A-D00D-4FC33A6B0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286" y="590145"/>
            <a:ext cx="10131425" cy="1456267"/>
          </a:xfrm>
        </p:spPr>
        <p:txBody>
          <a:bodyPr/>
          <a:lstStyle/>
          <a:p>
            <a:pPr algn="ctr"/>
            <a:r>
              <a:rPr lang="en-GB" b="1" dirty="0"/>
              <a:t>PRIMENA STAVKE 3)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889262-DC76-C0A8-58D8-1D2C32385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316" y="2367064"/>
            <a:ext cx="7749364" cy="35791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C45839-8D1E-737C-ED20-EBDC7DE4CCF1}"/>
              </a:ext>
            </a:extLst>
          </p:cNvPr>
          <p:cNvSpPr txBox="1"/>
          <p:nvPr/>
        </p:nvSpPr>
        <p:spPr>
          <a:xfrm>
            <a:off x="1802860" y="6035999"/>
            <a:ext cx="782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subset </a:t>
            </a:r>
            <a:r>
              <a:rPr lang="en-GB" sz="2400" dirty="0" err="1"/>
              <a:t>svih</a:t>
            </a:r>
            <a:r>
              <a:rPr lang="en-GB" sz="2400" dirty="0"/>
              <a:t> </a:t>
            </a:r>
            <a:r>
              <a:rPr lang="en-GB" sz="2400" dirty="0" err="1"/>
              <a:t>slika</a:t>
            </a:r>
            <a:r>
              <a:rPr lang="en-GB" sz="2400" dirty="0"/>
              <a:t> za </a:t>
            </a:r>
            <a:r>
              <a:rPr lang="en-GB" sz="2400" dirty="0" err="1"/>
              <a:t>prikazani</a:t>
            </a:r>
            <a:r>
              <a:rPr lang="en-GB" sz="2400" dirty="0"/>
              <a:t> klister </a:t>
            </a:r>
            <a:r>
              <a:rPr lang="en-GB" sz="2400" dirty="0" err="1"/>
              <a:t>na</a:t>
            </a:r>
            <a:r>
              <a:rPr lang="en-GB" sz="2400" dirty="0"/>
              <a:t> </a:t>
            </a:r>
            <a:r>
              <a:rPr lang="en-GB" sz="2400" dirty="0" err="1"/>
              <a:t>prethodnom</a:t>
            </a:r>
            <a:r>
              <a:rPr lang="en-GB" sz="2400" dirty="0"/>
              <a:t> </a:t>
            </a:r>
            <a:r>
              <a:rPr lang="en-GB" sz="2400" dirty="0" err="1"/>
              <a:t>slajdu</a:t>
            </a:r>
            <a:endParaRPr lang="en-GB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022FCC-944C-1C78-5FFB-3098764A2154}"/>
              </a:ext>
            </a:extLst>
          </p:cNvPr>
          <p:cNvSpPr txBox="1"/>
          <p:nvPr/>
        </p:nvSpPr>
        <p:spPr>
          <a:xfrm>
            <a:off x="1802860" y="1860489"/>
            <a:ext cx="3722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- </a:t>
            </a:r>
            <a:r>
              <a:rPr lang="en-GB" sz="2400" dirty="0" err="1"/>
              <a:t>clusters_pictures</a:t>
            </a:r>
            <a:r>
              <a:rPr lang="en-GB" sz="2400" dirty="0"/>
              <a:t>/cluster_1</a:t>
            </a:r>
          </a:p>
        </p:txBody>
      </p:sp>
    </p:spTree>
    <p:extLst>
      <p:ext uri="{BB962C8B-B14F-4D97-AF65-F5344CB8AC3E}">
        <p14:creationId xmlns:p14="http://schemas.microsoft.com/office/powerpoint/2010/main" val="971590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16FEE-DEDF-92E3-5B4A-98F7E8137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sr-Latn-RS" sz="3600" b="1" dirty="0"/>
              <a:t>4) Ručno labeliranje pola, godina i emocija svakog lica, a zatim pravljenje predikcija istih</a:t>
            </a:r>
            <a:br>
              <a:rPr lang="sr-Latn-RS" sz="3600" b="1" dirty="0"/>
            </a:b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D76B90-CE17-CD61-D61F-1A6E03E23C6B}"/>
              </a:ext>
            </a:extLst>
          </p:cNvPr>
          <p:cNvSpPr txBox="1"/>
          <p:nvPr/>
        </p:nvSpPr>
        <p:spPr>
          <a:xfrm>
            <a:off x="685801" y="1951672"/>
            <a:ext cx="55399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VGGFace</a:t>
            </a:r>
            <a:endParaRPr lang="en-GB" dirty="0"/>
          </a:p>
          <a:p>
            <a:r>
              <a:rPr lang="en-GB" i="1" dirty="0" err="1"/>
              <a:t>Autori</a:t>
            </a:r>
            <a:r>
              <a:rPr lang="en-GB" i="1" dirty="0"/>
              <a:t>: </a:t>
            </a:r>
            <a:r>
              <a:rPr lang="en-GB" i="1" dirty="0" err="1"/>
              <a:t>Qiong</a:t>
            </a:r>
            <a:r>
              <a:rPr lang="en-GB" i="1" dirty="0"/>
              <a:t> Cao, Li Shen, </a:t>
            </a:r>
            <a:r>
              <a:rPr lang="en-GB" i="1" dirty="0" err="1"/>
              <a:t>Weidi</a:t>
            </a:r>
            <a:r>
              <a:rPr lang="en-GB" i="1" dirty="0"/>
              <a:t> </a:t>
            </a:r>
            <a:r>
              <a:rPr lang="en-GB" i="1" dirty="0" err="1"/>
              <a:t>Xie</a:t>
            </a:r>
            <a:r>
              <a:rPr lang="en-GB" i="1" dirty="0"/>
              <a:t>, Omkar M. </a:t>
            </a:r>
            <a:r>
              <a:rPr lang="en-GB" i="1" dirty="0" err="1"/>
              <a:t>Parkhi</a:t>
            </a:r>
            <a:r>
              <a:rPr lang="en-GB" i="1" dirty="0"/>
              <a:t>, Andrew Zisserman</a:t>
            </a:r>
          </a:p>
          <a:p>
            <a:r>
              <a:rPr lang="en-GB" i="1" dirty="0"/>
              <a:t>Datum </a:t>
            </a:r>
            <a:r>
              <a:rPr lang="en-GB" i="1" dirty="0" err="1"/>
              <a:t>objavljivanja</a:t>
            </a:r>
            <a:r>
              <a:rPr lang="en-GB" i="1" dirty="0"/>
              <a:t>: 23. </a:t>
            </a:r>
            <a:r>
              <a:rPr lang="en-GB" i="1" dirty="0" err="1"/>
              <a:t>Oktobar</a:t>
            </a:r>
            <a:r>
              <a:rPr lang="en-GB" i="1" dirty="0"/>
              <a:t> 2017.</a:t>
            </a:r>
          </a:p>
          <a:p>
            <a:r>
              <a:rPr lang="en-GB" i="1" dirty="0"/>
              <a:t>Link do </a:t>
            </a:r>
            <a:r>
              <a:rPr lang="en-GB" i="1" dirty="0" err="1"/>
              <a:t>nau</a:t>
            </a:r>
            <a:r>
              <a:rPr lang="sr-Latn-RS" i="1" dirty="0"/>
              <a:t>čnog rada: https://arxiv.org/abs/1710.08092</a:t>
            </a:r>
            <a:endParaRPr lang="en-GB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37434D-749F-1874-07EC-098BA4B4E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3686156"/>
            <a:ext cx="10424808" cy="29050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0C1B59-AA5C-0AD3-2DA1-0890CB307B91}"/>
              </a:ext>
            </a:extLst>
          </p:cNvPr>
          <p:cNvSpPr txBox="1"/>
          <p:nvPr/>
        </p:nvSpPr>
        <p:spPr>
          <a:xfrm>
            <a:off x="6225702" y="1860349"/>
            <a:ext cx="48849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sr-Latn-RS" dirty="0"/>
              <a:t>Bolji rezultati kada je u pitanju ekstrakcija obeležja lica i manji broj parametara u odnosu na MTCNN (25.6 u odnosu na 140+ miliona parametara)</a:t>
            </a: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Kori</a:t>
            </a:r>
            <a:r>
              <a:rPr lang="sr-Latn-RS" dirty="0"/>
              <a:t>šćena je za određivanje pola, godina i emocija detektovanih lica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986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FEB85-B1FE-6D51-4523-0D70B0D55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PRIMENA STAVKE 4)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B024B2-274C-7520-E42D-2E89FC185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417" y="1853878"/>
            <a:ext cx="6139166" cy="4705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03ADED-C7C3-C24B-B383-E26EA44C5D36}"/>
              </a:ext>
            </a:extLst>
          </p:cNvPr>
          <p:cNvSpPr/>
          <p:nvPr/>
        </p:nvSpPr>
        <p:spPr>
          <a:xfrm>
            <a:off x="3026417" y="1853878"/>
            <a:ext cx="2998247" cy="4705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D90FB9-6CE9-3F63-8706-CACB9455EF76}"/>
              </a:ext>
            </a:extLst>
          </p:cNvPr>
          <p:cNvSpPr txBox="1"/>
          <p:nvPr/>
        </p:nvSpPr>
        <p:spPr>
          <a:xfrm>
            <a:off x="1936439" y="1754039"/>
            <a:ext cx="1089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FF0000"/>
                </a:solidFill>
              </a:rPr>
              <a:t>Predikcije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1B6634-B423-910B-01B5-18819F4E3D7D}"/>
              </a:ext>
            </a:extLst>
          </p:cNvPr>
          <p:cNvSpPr/>
          <p:nvPr/>
        </p:nvSpPr>
        <p:spPr>
          <a:xfrm>
            <a:off x="6024664" y="1853878"/>
            <a:ext cx="3140919" cy="47052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62B1D8-29B8-B48F-3AD7-6C88AFC4BB7A}"/>
              </a:ext>
            </a:extLst>
          </p:cNvPr>
          <p:cNvSpPr txBox="1"/>
          <p:nvPr/>
        </p:nvSpPr>
        <p:spPr>
          <a:xfrm>
            <a:off x="9165583" y="1754039"/>
            <a:ext cx="175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00"/>
                </a:solidFill>
              </a:rPr>
              <a:t>Ru</a:t>
            </a:r>
            <a:r>
              <a:rPr lang="sr-Latn-RS" dirty="0">
                <a:solidFill>
                  <a:srgbClr val="FFFF00"/>
                </a:solidFill>
              </a:rPr>
              <a:t>čno labelirano</a:t>
            </a:r>
            <a:endParaRPr lang="en-GB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757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1CFB-F343-5292-4C1D-F03F29049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b="1" dirty="0"/>
              <a:t>EVALUACIJA</a:t>
            </a:r>
            <a:endParaRPr lang="en-GB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4BAFF6-D1E7-0788-E811-35C406398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42" y="1751783"/>
            <a:ext cx="5617471" cy="29393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B3AE3D-F96F-F2A7-7413-5571BC7B0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956" y="1751783"/>
            <a:ext cx="5617471" cy="29543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0748BB0-2168-EFAD-BD15-DD00E3B8BECF}"/>
              </a:ext>
            </a:extLst>
          </p:cNvPr>
          <p:cNvSpPr txBox="1"/>
          <p:nvPr/>
        </p:nvSpPr>
        <p:spPr>
          <a:xfrm>
            <a:off x="134042" y="4794275"/>
            <a:ext cx="316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Ta</a:t>
            </a:r>
            <a:r>
              <a:rPr lang="sr-Latn-RS" sz="2400" dirty="0"/>
              <a:t>čnost</a:t>
            </a:r>
            <a:r>
              <a:rPr lang="en-GB" sz="2400" dirty="0"/>
              <a:t> za pol: 87%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18FE16-D95F-1F47-8844-8215E38F9701}"/>
              </a:ext>
            </a:extLst>
          </p:cNvPr>
          <p:cNvSpPr txBox="1"/>
          <p:nvPr/>
        </p:nvSpPr>
        <p:spPr>
          <a:xfrm>
            <a:off x="134042" y="5201056"/>
            <a:ext cx="11718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</a:t>
            </a:r>
            <a:r>
              <a:rPr lang="en-GB" sz="2400" dirty="0" err="1"/>
              <a:t>Metrika</a:t>
            </a:r>
            <a:r>
              <a:rPr lang="en-GB" sz="2400" dirty="0"/>
              <a:t> za </a:t>
            </a:r>
            <a:r>
              <a:rPr lang="en-GB" sz="2400" dirty="0" err="1"/>
              <a:t>klasifikaciju</a:t>
            </a:r>
            <a:r>
              <a:rPr lang="en-GB" sz="2400" dirty="0"/>
              <a:t>: U </a:t>
            </a:r>
            <a:r>
              <a:rPr lang="en-GB" sz="2400" dirty="0" err="1"/>
              <a:t>slu</a:t>
            </a:r>
            <a:r>
              <a:rPr lang="sr-Latn-RS" sz="2400" dirty="0"/>
              <a:t>čaju da je slika sa kojom se ostale slike porede oštrija, rezultati klasifikacije su veoma dobri, a kada je slika sa kojom se ostale slike porede mutnija, dolazi do pojave false positive lica u istom folderu, ali se istovremeno i dalje detektuje tačna osoba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67054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36BE5-13F3-5BE5-BB7E-4B7D7146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dirty="0"/>
              <a:t>MODIFIKACIJE</a:t>
            </a:r>
            <a:r>
              <a:rPr lang="en-GB" dirty="0"/>
              <a:t>/DALJI RAD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7F9373-9496-E84D-EE94-5431AD7DE813}"/>
              </a:ext>
            </a:extLst>
          </p:cNvPr>
          <p:cNvSpPr txBox="1"/>
          <p:nvPr/>
        </p:nvSpPr>
        <p:spPr>
          <a:xfrm>
            <a:off x="415047" y="1952018"/>
            <a:ext cx="114656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MODIFIKACIJE:</a:t>
            </a:r>
          </a:p>
          <a:p>
            <a:pPr marL="285750" indent="-285750">
              <a:buFontTx/>
              <a:buChar char="-"/>
            </a:pPr>
            <a:r>
              <a:rPr lang="en-GB" dirty="0" err="1"/>
              <a:t>Promena</a:t>
            </a:r>
            <a:r>
              <a:rPr lang="en-GB" dirty="0"/>
              <a:t> </a:t>
            </a:r>
            <a:r>
              <a:rPr lang="en-GB" dirty="0" err="1"/>
              <a:t>skupa</a:t>
            </a:r>
            <a:r>
              <a:rPr lang="en-GB" dirty="0"/>
              <a:t> </a:t>
            </a:r>
            <a:r>
              <a:rPr lang="en-GB" dirty="0" err="1"/>
              <a:t>podataka</a:t>
            </a:r>
            <a:r>
              <a:rPr lang="en-GB" dirty="0"/>
              <a:t>, </a:t>
            </a:r>
            <a:r>
              <a:rPr lang="en-GB" dirty="0" err="1"/>
              <a:t>kako</a:t>
            </a:r>
            <a:r>
              <a:rPr lang="en-GB" dirty="0"/>
              <a:t> bi: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bio </a:t>
            </a:r>
            <a:r>
              <a:rPr lang="en-GB" dirty="0" err="1"/>
              <a:t>javno</a:t>
            </a:r>
            <a:r>
              <a:rPr lang="en-GB" dirty="0"/>
              <a:t> </a:t>
            </a:r>
            <a:r>
              <a:rPr lang="en-GB" dirty="0" err="1"/>
              <a:t>dostupan</a:t>
            </a:r>
            <a:endParaRPr lang="en-GB" dirty="0"/>
          </a:p>
          <a:p>
            <a:pPr marL="742950" lvl="1" indent="-285750">
              <a:buFontTx/>
              <a:buChar char="-"/>
            </a:pPr>
            <a:r>
              <a:rPr lang="en-GB" dirty="0" err="1"/>
              <a:t>imao</a:t>
            </a:r>
            <a:r>
              <a:rPr lang="en-GB" dirty="0"/>
              <a:t> </a:t>
            </a:r>
            <a:r>
              <a:rPr lang="en-GB" dirty="0" err="1"/>
              <a:t>bolju</a:t>
            </a:r>
            <a:r>
              <a:rPr lang="en-GB" dirty="0"/>
              <a:t> </a:t>
            </a:r>
            <a:r>
              <a:rPr lang="en-GB" dirty="0" err="1"/>
              <a:t>raspodelu</a:t>
            </a:r>
            <a:r>
              <a:rPr lang="en-GB" dirty="0"/>
              <a:t> </a:t>
            </a:r>
            <a:r>
              <a:rPr lang="en-GB" dirty="0" err="1"/>
              <a:t>klasa</a:t>
            </a:r>
            <a:r>
              <a:rPr lang="en-GB" dirty="0"/>
              <a:t> </a:t>
            </a:r>
            <a:r>
              <a:rPr lang="en-GB" dirty="0" err="1"/>
              <a:t>detektovanih</a:t>
            </a:r>
            <a:r>
              <a:rPr lang="en-GB" dirty="0"/>
              <a:t> </a:t>
            </a:r>
            <a:r>
              <a:rPr lang="en-GB" dirty="0" err="1"/>
              <a:t>godina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emocija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433534-F642-2D05-7248-F1FDEF08B5D2}"/>
              </a:ext>
            </a:extLst>
          </p:cNvPr>
          <p:cNvSpPr txBox="1"/>
          <p:nvPr/>
        </p:nvSpPr>
        <p:spPr>
          <a:xfrm>
            <a:off x="531779" y="3408285"/>
            <a:ext cx="11348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DALJI RAD:</a:t>
            </a:r>
          </a:p>
          <a:p>
            <a:pPr marL="285750" indent="-285750">
              <a:buFontTx/>
              <a:buChar char="-"/>
            </a:pPr>
            <a:r>
              <a:rPr lang="en-GB" dirty="0" err="1"/>
              <a:t>Unaprediti</a:t>
            </a:r>
            <a:r>
              <a:rPr lang="en-GB" dirty="0"/>
              <a:t> </a:t>
            </a:r>
            <a:r>
              <a:rPr lang="en-GB" dirty="0" err="1"/>
              <a:t>detekciju</a:t>
            </a:r>
            <a:r>
              <a:rPr lang="en-GB" dirty="0"/>
              <a:t> </a:t>
            </a:r>
            <a:r>
              <a:rPr lang="en-GB" dirty="0" err="1"/>
              <a:t>godina</a:t>
            </a:r>
            <a:r>
              <a:rPr lang="en-GB" dirty="0"/>
              <a:t> </a:t>
            </a:r>
            <a:r>
              <a:rPr lang="en-GB" dirty="0" err="1"/>
              <a:t>kada</a:t>
            </a:r>
            <a:r>
              <a:rPr lang="en-GB" dirty="0"/>
              <a:t> </a:t>
            </a:r>
            <a:r>
              <a:rPr lang="en-GB" dirty="0" err="1"/>
              <a:t>su</a:t>
            </a:r>
            <a:r>
              <a:rPr lang="en-GB" dirty="0"/>
              <a:t> u </a:t>
            </a:r>
            <a:r>
              <a:rPr lang="en-GB" dirty="0" err="1"/>
              <a:t>pitanju</a:t>
            </a:r>
            <a:r>
              <a:rPr lang="en-GB" dirty="0"/>
              <a:t> </a:t>
            </a:r>
            <a:r>
              <a:rPr lang="en-GB" dirty="0" err="1"/>
              <a:t>osobe</a:t>
            </a:r>
            <a:r>
              <a:rPr lang="en-GB" dirty="0"/>
              <a:t> </a:t>
            </a:r>
            <a:r>
              <a:rPr lang="sr-Latn-RS" dirty="0"/>
              <a:t>nižih</a:t>
            </a:r>
            <a:r>
              <a:rPr lang="en-GB" dirty="0"/>
              <a:t> </a:t>
            </a:r>
            <a:r>
              <a:rPr lang="en-GB" dirty="0" err="1"/>
              <a:t>godina</a:t>
            </a:r>
            <a:r>
              <a:rPr lang="en-GB" dirty="0"/>
              <a:t> (</a:t>
            </a:r>
            <a:r>
              <a:rPr lang="en-GB" dirty="0" err="1"/>
              <a:t>bebe</a:t>
            </a:r>
            <a:r>
              <a:rPr lang="en-GB" dirty="0"/>
              <a:t> </a:t>
            </a:r>
            <a:r>
              <a:rPr lang="en-GB" dirty="0" err="1"/>
              <a:t>pogotovo</a:t>
            </a:r>
            <a:r>
              <a:rPr lang="en-GB" dirty="0"/>
              <a:t>)</a:t>
            </a:r>
          </a:p>
          <a:p>
            <a:pPr marL="285750" indent="-285750">
              <a:buFontTx/>
              <a:buChar char="-"/>
            </a:pPr>
            <a:r>
              <a:rPr lang="en-GB" dirty="0" err="1"/>
              <a:t>Detektovati</a:t>
            </a:r>
            <a:r>
              <a:rPr lang="en-GB" dirty="0"/>
              <a:t> </a:t>
            </a:r>
            <a:r>
              <a:rPr lang="en-GB" dirty="0" err="1"/>
              <a:t>prijatelje</a:t>
            </a:r>
            <a:r>
              <a:rPr lang="en-GB" dirty="0"/>
              <a:t>, </a:t>
            </a:r>
            <a:r>
              <a:rPr lang="en-GB" dirty="0" err="1"/>
              <a:t>porodice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slikama</a:t>
            </a: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 err="1"/>
              <a:t>Realizovati</a:t>
            </a:r>
            <a:r>
              <a:rPr lang="en-GB" dirty="0"/>
              <a:t> </a:t>
            </a:r>
            <a:r>
              <a:rPr lang="en-GB" dirty="0" err="1"/>
              <a:t>sli</a:t>
            </a:r>
            <a:r>
              <a:rPr lang="sr-Latn-RS" dirty="0"/>
              <a:t>čnu ideju ovoj na video snimcima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2723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D618C-A818-CFC7-EDD7-EA20F1E7B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dirty="0"/>
              <a:t>PITANJA?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45E340-689E-E160-5433-B26541CC1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833" y="1603089"/>
            <a:ext cx="10126334" cy="36518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A46514-AC7A-7678-F920-A8546AEFD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938" y="1815829"/>
            <a:ext cx="7880124" cy="443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447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9336-4226-B518-F000-0D648209D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b="1" dirty="0"/>
              <a:t>MOTIVACIJA</a:t>
            </a:r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6520D-5F95-2F20-82AD-EBA0CC6B2049}"/>
              </a:ext>
            </a:extLst>
          </p:cNvPr>
          <p:cNvSpPr txBox="1"/>
          <p:nvPr/>
        </p:nvSpPr>
        <p:spPr>
          <a:xfrm>
            <a:off x="90418" y="2012636"/>
            <a:ext cx="5410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Problem: </a:t>
            </a:r>
            <a:r>
              <a:rPr lang="en-GB" sz="2400" dirty="0" err="1"/>
              <a:t>Razvrstavanje</a:t>
            </a:r>
            <a:r>
              <a:rPr lang="en-GB" sz="2400" dirty="0"/>
              <a:t> </a:t>
            </a:r>
            <a:r>
              <a:rPr lang="en-GB" sz="2400" dirty="0" err="1"/>
              <a:t>slika</a:t>
            </a:r>
            <a:r>
              <a:rPr lang="en-GB" sz="2400" dirty="0"/>
              <a:t> </a:t>
            </a:r>
            <a:r>
              <a:rPr lang="en-GB" sz="2400" dirty="0" err="1"/>
              <a:t>sa</a:t>
            </a:r>
            <a:r>
              <a:rPr lang="en-GB" sz="2400" dirty="0"/>
              <a:t> </a:t>
            </a:r>
            <a:r>
              <a:rPr lang="en-GB" sz="2400" dirty="0" err="1"/>
              <a:t>proslava</a:t>
            </a:r>
            <a:endParaRPr lang="en-GB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A8E1CF-6BCB-BE7F-AC4B-EDA80C9B5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05" y="2835741"/>
            <a:ext cx="5021023" cy="304041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2196DD-4FB7-F704-80B5-1EBB05036150}"/>
              </a:ext>
            </a:extLst>
          </p:cNvPr>
          <p:cNvSpPr txBox="1"/>
          <p:nvPr/>
        </p:nvSpPr>
        <p:spPr>
          <a:xfrm>
            <a:off x="5500617" y="2012636"/>
            <a:ext cx="6333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Re</a:t>
            </a:r>
            <a:r>
              <a:rPr lang="sr-Latn-RS" sz="2400" dirty="0"/>
              <a:t>šenje: Napraviti program za klasifikaciju slika</a:t>
            </a:r>
            <a:endParaRPr lang="en-GB" sz="2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EC46B6-4D16-8097-D476-730236020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923" y="3314351"/>
            <a:ext cx="5834531" cy="208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93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D212-3E7F-AD89-A19A-39C0F7528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Skup</a:t>
            </a:r>
            <a:r>
              <a:rPr lang="en-GB" b="1" dirty="0"/>
              <a:t> </a:t>
            </a:r>
            <a:r>
              <a:rPr lang="en-GB" b="1" dirty="0" err="1"/>
              <a:t>podataka</a:t>
            </a:r>
            <a:endParaRPr lang="en-GB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06A92A-7121-CD35-CFED-F25EE2D502C0}"/>
              </a:ext>
            </a:extLst>
          </p:cNvPr>
          <p:cNvSpPr txBox="1"/>
          <p:nvPr/>
        </p:nvSpPr>
        <p:spPr>
          <a:xfrm>
            <a:off x="320634" y="1881201"/>
            <a:ext cx="5183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- 200 </a:t>
            </a:r>
            <a:r>
              <a:rPr lang="en-GB" sz="2400" dirty="0" err="1"/>
              <a:t>ru</a:t>
            </a:r>
            <a:r>
              <a:rPr lang="sr-Latn-RS" sz="2400" dirty="0"/>
              <a:t>čno obrađenih slika sa venčanja</a:t>
            </a:r>
            <a:endParaRPr lang="en-GB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FD5641-8E20-E88F-4A32-66092AD5C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05" y="2898402"/>
            <a:ext cx="4022369" cy="26851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D5818C-2F14-2B66-5E45-7B3ADF10C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735" y="2526475"/>
            <a:ext cx="2289040" cy="3429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E748CF-8623-DB11-61BF-98194A084B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136" y="2898402"/>
            <a:ext cx="4069868" cy="271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721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14A88-5962-93E5-CAA5-9D391E437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PREGLED METODOLOGIJE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F1EAA-63DD-D1FA-40FE-7922FFD26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b="1" dirty="0"/>
              <a:t>1) </a:t>
            </a:r>
            <a:r>
              <a:rPr lang="en-GB" sz="2400" b="1" dirty="0" err="1"/>
              <a:t>Detekcija</a:t>
            </a:r>
            <a:r>
              <a:rPr lang="en-GB" sz="2400" b="1" dirty="0"/>
              <a:t> </a:t>
            </a:r>
            <a:r>
              <a:rPr lang="en-GB" sz="2400" b="1" dirty="0" err="1"/>
              <a:t>svih</a:t>
            </a:r>
            <a:r>
              <a:rPr lang="en-GB" sz="2400" b="1" dirty="0"/>
              <a:t> </a:t>
            </a:r>
            <a:r>
              <a:rPr lang="en-GB" sz="2400" b="1" dirty="0" err="1"/>
              <a:t>lica</a:t>
            </a:r>
            <a:r>
              <a:rPr lang="en-GB" sz="2400" b="1" dirty="0"/>
              <a:t> </a:t>
            </a:r>
            <a:r>
              <a:rPr lang="en-GB" sz="2400" b="1" dirty="0" err="1"/>
              <a:t>na</a:t>
            </a:r>
            <a:r>
              <a:rPr lang="en-GB" sz="2400" b="1" dirty="0"/>
              <a:t> </a:t>
            </a:r>
            <a:r>
              <a:rPr lang="en-GB" sz="2400" b="1" dirty="0" err="1"/>
              <a:t>slikama</a:t>
            </a:r>
            <a:endParaRPr lang="en-GB" sz="2400" b="1" dirty="0"/>
          </a:p>
          <a:p>
            <a:r>
              <a:rPr lang="en-GB" sz="2400" b="1" dirty="0"/>
              <a:t>2) </a:t>
            </a:r>
            <a:r>
              <a:rPr lang="en-GB" sz="2400" b="1" dirty="0" err="1"/>
              <a:t>Uklanjanje</a:t>
            </a:r>
            <a:r>
              <a:rPr lang="en-GB" sz="2400" b="1" dirty="0"/>
              <a:t> </a:t>
            </a:r>
            <a:r>
              <a:rPr lang="en-GB" sz="2400" b="1" dirty="0" err="1"/>
              <a:t>mutnih</a:t>
            </a:r>
            <a:r>
              <a:rPr lang="en-GB" sz="2400" b="1" dirty="0"/>
              <a:t> </a:t>
            </a:r>
            <a:r>
              <a:rPr lang="en-GB" sz="2400" b="1" dirty="0" err="1"/>
              <a:t>slika</a:t>
            </a:r>
            <a:r>
              <a:rPr lang="sr-Latn-RS" sz="2400" b="1" dirty="0"/>
              <a:t> i čuvanje neodstranjenih lica</a:t>
            </a:r>
            <a:endParaRPr lang="en-GB" sz="2400" b="1" dirty="0"/>
          </a:p>
          <a:p>
            <a:r>
              <a:rPr lang="en-GB" sz="2400" b="1" dirty="0"/>
              <a:t>3) </a:t>
            </a:r>
            <a:r>
              <a:rPr lang="en-GB" sz="2400" b="1" dirty="0" err="1"/>
              <a:t>Detekcija</a:t>
            </a:r>
            <a:r>
              <a:rPr lang="en-GB" sz="2400" b="1" dirty="0"/>
              <a:t> </a:t>
            </a:r>
            <a:r>
              <a:rPr lang="en-GB" sz="2400" b="1" dirty="0" err="1"/>
              <a:t>istih</a:t>
            </a:r>
            <a:r>
              <a:rPr lang="en-GB" sz="2400" b="1" dirty="0"/>
              <a:t> </a:t>
            </a:r>
            <a:r>
              <a:rPr lang="en-GB" sz="2400" b="1" dirty="0" err="1"/>
              <a:t>lica</a:t>
            </a:r>
            <a:r>
              <a:rPr lang="sr-Latn-RS" sz="2400" b="1" dirty="0"/>
              <a:t> i</a:t>
            </a:r>
            <a:r>
              <a:rPr lang="en-GB" sz="2400" b="1" dirty="0"/>
              <a:t> </a:t>
            </a:r>
            <a:r>
              <a:rPr lang="en-GB" sz="2400" b="1" dirty="0" err="1"/>
              <a:t>njihovo</a:t>
            </a:r>
            <a:r>
              <a:rPr lang="en-GB" sz="2400" b="1" dirty="0"/>
              <a:t> </a:t>
            </a:r>
            <a:r>
              <a:rPr lang="en-GB" sz="2400" b="1" dirty="0" err="1"/>
              <a:t>grupisanje</a:t>
            </a:r>
            <a:r>
              <a:rPr lang="sr-Latn-RS" sz="2400" b="1" dirty="0"/>
              <a:t> po folderima, a zatim grupisanje slika na kojima se lica nalaze</a:t>
            </a:r>
          </a:p>
          <a:p>
            <a:r>
              <a:rPr lang="sr-Latn-RS" sz="2400" b="1" dirty="0"/>
              <a:t>4) Ručno labeliranje pola, godina i emocija svakog lica, a zatim pravljenje predikcija istih</a:t>
            </a:r>
          </a:p>
        </p:txBody>
      </p:sp>
    </p:spTree>
    <p:extLst>
      <p:ext uri="{BB962C8B-B14F-4D97-AF65-F5344CB8AC3E}">
        <p14:creationId xmlns:p14="http://schemas.microsoft.com/office/powerpoint/2010/main" val="3031608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67F2C-44D8-78E9-4FC7-8ACC32B67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b="1" dirty="0"/>
              <a:t>1)</a:t>
            </a:r>
            <a:r>
              <a:rPr lang="en-GB" b="1" dirty="0"/>
              <a:t> </a:t>
            </a:r>
            <a:r>
              <a:rPr lang="en-GB" sz="3600" b="1" dirty="0" err="1"/>
              <a:t>Detekcija</a:t>
            </a:r>
            <a:r>
              <a:rPr lang="en-GB" sz="3600" b="1" dirty="0"/>
              <a:t> </a:t>
            </a:r>
            <a:r>
              <a:rPr lang="en-GB" sz="3600" b="1" dirty="0" err="1"/>
              <a:t>svih</a:t>
            </a:r>
            <a:r>
              <a:rPr lang="en-GB" sz="3600" b="1" dirty="0"/>
              <a:t> </a:t>
            </a:r>
            <a:r>
              <a:rPr lang="en-GB" sz="3600" b="1" dirty="0" err="1"/>
              <a:t>lica</a:t>
            </a:r>
            <a:r>
              <a:rPr lang="en-GB" sz="3600" b="1" dirty="0"/>
              <a:t> </a:t>
            </a:r>
            <a:r>
              <a:rPr lang="en-GB" sz="3600" b="1" dirty="0" err="1"/>
              <a:t>na</a:t>
            </a:r>
            <a:r>
              <a:rPr lang="en-GB" sz="3600" b="1" dirty="0"/>
              <a:t> </a:t>
            </a:r>
            <a:r>
              <a:rPr lang="en-GB" sz="3600" b="1" dirty="0" err="1"/>
              <a:t>slikama</a:t>
            </a:r>
            <a:endParaRPr lang="en-GB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243C2A-516D-9B9A-6BD2-00DD80857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42" y="2065867"/>
            <a:ext cx="4724235" cy="42017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B444ED-CCBD-6A26-58D2-1210CAF70201}"/>
              </a:ext>
            </a:extLst>
          </p:cNvPr>
          <p:cNvSpPr txBox="1"/>
          <p:nvPr/>
        </p:nvSpPr>
        <p:spPr>
          <a:xfrm>
            <a:off x="5302332" y="2065867"/>
            <a:ext cx="61039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MTCNN – Multi-task Cascaded Convolutional Networks</a:t>
            </a:r>
          </a:p>
          <a:p>
            <a:r>
              <a:rPr lang="en-GB" i="1" dirty="0" err="1"/>
              <a:t>Autori</a:t>
            </a:r>
            <a:r>
              <a:rPr lang="en-GB" i="1" dirty="0"/>
              <a:t>: </a:t>
            </a:r>
            <a:r>
              <a:rPr lang="en-GB" i="1" dirty="0" err="1"/>
              <a:t>Kaipeng</a:t>
            </a:r>
            <a:r>
              <a:rPr lang="en-GB" i="1" dirty="0"/>
              <a:t> Zhang, </a:t>
            </a:r>
            <a:r>
              <a:rPr lang="en-GB" i="1" dirty="0" err="1"/>
              <a:t>Zhanpeng</a:t>
            </a:r>
            <a:r>
              <a:rPr lang="en-GB" i="1" dirty="0"/>
              <a:t> Zhang, </a:t>
            </a:r>
            <a:r>
              <a:rPr lang="en-GB" i="1" dirty="0" err="1"/>
              <a:t>Zhifeng</a:t>
            </a:r>
            <a:r>
              <a:rPr lang="en-GB" i="1" dirty="0"/>
              <a:t> Li, Yu </a:t>
            </a:r>
            <a:r>
              <a:rPr lang="en-GB" i="1" dirty="0" err="1"/>
              <a:t>Qiao</a:t>
            </a:r>
            <a:endParaRPr lang="en-GB" i="1" dirty="0"/>
          </a:p>
          <a:p>
            <a:r>
              <a:rPr lang="en-GB" i="1" dirty="0"/>
              <a:t>Datum </a:t>
            </a:r>
            <a:r>
              <a:rPr lang="en-GB" i="1" dirty="0" err="1"/>
              <a:t>objavljivanja</a:t>
            </a:r>
            <a:r>
              <a:rPr lang="en-GB" i="1" dirty="0"/>
              <a:t>: 11. April 2016. </a:t>
            </a:r>
          </a:p>
          <a:p>
            <a:r>
              <a:rPr lang="en-GB" i="1" dirty="0"/>
              <a:t>Link do </a:t>
            </a:r>
            <a:r>
              <a:rPr lang="en-GB" i="1" dirty="0" err="1"/>
              <a:t>nau</a:t>
            </a:r>
            <a:r>
              <a:rPr lang="sr-Latn-RS" i="1" dirty="0"/>
              <a:t>čnog rada: </a:t>
            </a:r>
            <a:r>
              <a:rPr lang="en-GB" i="1" dirty="0"/>
              <a:t>https://arxiv.org/abs/1604.02878</a:t>
            </a:r>
            <a:endParaRPr lang="sr-Latn-RS" i="1" dirty="0"/>
          </a:p>
          <a:p>
            <a:endParaRPr lang="sr-Latn-RS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0EC8CE-9BC4-49CA-8AC1-962A24380927}"/>
              </a:ext>
            </a:extLst>
          </p:cNvPr>
          <p:cNvSpPr txBox="1"/>
          <p:nvPr/>
        </p:nvSpPr>
        <p:spPr>
          <a:xfrm>
            <a:off x="5373584" y="3429000"/>
            <a:ext cx="56407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sr-Latn-RS" dirty="0"/>
              <a:t>Detektovanje lica, kao i atributa lica (oči, nos i usta)</a:t>
            </a:r>
          </a:p>
          <a:p>
            <a:pPr marL="285750" indent="-285750">
              <a:buFontTx/>
              <a:buChar char="-"/>
            </a:pPr>
            <a:r>
              <a:rPr lang="sr-Latn-RS" dirty="0"/>
              <a:t>Sastoji se od 3 neuronske mreže:</a:t>
            </a:r>
          </a:p>
          <a:p>
            <a:pPr marL="742950" lvl="1" indent="-285750">
              <a:buFontTx/>
              <a:buChar char="-"/>
            </a:pPr>
            <a:r>
              <a:rPr lang="sr-Latn-RS" dirty="0"/>
              <a:t>P</a:t>
            </a:r>
            <a:r>
              <a:rPr lang="en-GB" dirty="0"/>
              <a:t>-Net (</a:t>
            </a:r>
            <a:r>
              <a:rPr lang="en-GB" i="1" dirty="0"/>
              <a:t>proposal network</a:t>
            </a:r>
            <a:r>
              <a:rPr lang="en-GB" dirty="0"/>
              <a:t>): </a:t>
            </a:r>
            <a:r>
              <a:rPr lang="en-GB" dirty="0" err="1"/>
              <a:t>tra</a:t>
            </a:r>
            <a:r>
              <a:rPr lang="sr-Latn-RS" dirty="0"/>
              <a:t>žimo lice u 12x12 frejmu, ideja je da se dobiju brzi rezultati</a:t>
            </a:r>
          </a:p>
          <a:p>
            <a:pPr marL="742950" lvl="1" indent="-285750">
              <a:buFontTx/>
              <a:buChar char="-"/>
            </a:pPr>
            <a:r>
              <a:rPr lang="sr-Latn-RS" dirty="0"/>
              <a:t>R</a:t>
            </a:r>
            <a:r>
              <a:rPr lang="en-GB" dirty="0"/>
              <a:t>-Net (</a:t>
            </a:r>
            <a:r>
              <a:rPr lang="en-GB" i="1" dirty="0"/>
              <a:t>refine network)</a:t>
            </a:r>
            <a:r>
              <a:rPr lang="en-GB" dirty="0"/>
              <a:t>: </a:t>
            </a:r>
            <a:r>
              <a:rPr lang="en-GB" dirty="0" err="1"/>
              <a:t>svi</a:t>
            </a:r>
            <a:r>
              <a:rPr lang="en-GB" dirty="0"/>
              <a:t> </a:t>
            </a:r>
            <a:r>
              <a:rPr lang="en-GB" dirty="0" err="1"/>
              <a:t>kandidati</a:t>
            </a:r>
            <a:r>
              <a:rPr lang="en-GB" dirty="0"/>
              <a:t> u </a:t>
            </a:r>
            <a:r>
              <a:rPr lang="en-GB" dirty="0" err="1"/>
              <a:t>ovoj</a:t>
            </a:r>
            <a:r>
              <a:rPr lang="en-GB" dirty="0"/>
              <a:t> </a:t>
            </a:r>
            <a:r>
              <a:rPr lang="en-GB" dirty="0" err="1"/>
              <a:t>mre</a:t>
            </a:r>
            <a:r>
              <a:rPr lang="sr-Latn-RS" dirty="0"/>
              <a:t>ži su došli od P</a:t>
            </a:r>
            <a:r>
              <a:rPr lang="en-GB" dirty="0"/>
              <a:t>-Net </a:t>
            </a:r>
            <a:r>
              <a:rPr lang="en-GB" dirty="0" err="1"/>
              <a:t>mre</a:t>
            </a:r>
            <a:r>
              <a:rPr lang="sr-Latn-RS" dirty="0"/>
              <a:t>že, odbija veliki broj kandidata</a:t>
            </a:r>
          </a:p>
          <a:p>
            <a:pPr marL="742950" lvl="1" indent="-285750">
              <a:buFontTx/>
              <a:buChar char="-"/>
            </a:pPr>
            <a:r>
              <a:rPr lang="sr-Latn-RS" dirty="0"/>
              <a:t>O</a:t>
            </a:r>
            <a:r>
              <a:rPr lang="en-GB" dirty="0"/>
              <a:t>-Net (</a:t>
            </a:r>
            <a:r>
              <a:rPr lang="en-GB" i="1" dirty="0"/>
              <a:t>output network</a:t>
            </a:r>
            <a:r>
              <a:rPr lang="en-GB" dirty="0"/>
              <a:t>): </a:t>
            </a:r>
            <a:r>
              <a:rPr lang="en-GB" dirty="0" err="1"/>
              <a:t>vra</a:t>
            </a:r>
            <a:r>
              <a:rPr lang="sr-Latn-RS" dirty="0"/>
              <a:t>ća kvadrat lica (x, y, w, h) i poziciju atributa lica (oči, nos, usta)</a:t>
            </a:r>
            <a:endParaRPr lang="sr-Latn-RS" i="1" dirty="0"/>
          </a:p>
        </p:txBody>
      </p:sp>
    </p:spTree>
    <p:extLst>
      <p:ext uri="{BB962C8B-B14F-4D97-AF65-F5344CB8AC3E}">
        <p14:creationId xmlns:p14="http://schemas.microsoft.com/office/powerpoint/2010/main" val="477660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7AE7B-4A21-D629-00BC-56F1FB5F4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b="1" dirty="0"/>
              <a:t>Primena stavke 1)</a:t>
            </a:r>
            <a:endParaRPr lang="en-GB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A52550-51CD-60BF-E14D-682A52665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928" y="2168264"/>
            <a:ext cx="5851169" cy="39059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FB38CAC-4D21-A32F-A819-841535340E05}"/>
              </a:ext>
            </a:extLst>
          </p:cNvPr>
          <p:cNvSpPr/>
          <p:nvPr/>
        </p:nvSpPr>
        <p:spPr>
          <a:xfrm>
            <a:off x="4928260" y="2875310"/>
            <a:ext cx="475012" cy="55368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502B81-6F18-6887-D9AC-175E14A39482}"/>
              </a:ext>
            </a:extLst>
          </p:cNvPr>
          <p:cNvSpPr/>
          <p:nvPr/>
        </p:nvSpPr>
        <p:spPr>
          <a:xfrm>
            <a:off x="3164775" y="3614057"/>
            <a:ext cx="249382" cy="26323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150BCD-E030-1B2A-B61E-5CD9D7C1C08F}"/>
              </a:ext>
            </a:extLst>
          </p:cNvPr>
          <p:cNvSpPr/>
          <p:nvPr/>
        </p:nvSpPr>
        <p:spPr>
          <a:xfrm>
            <a:off x="5706094" y="2875312"/>
            <a:ext cx="475012" cy="553688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4EA57D-17DD-4861-A3C1-813C4FD9F1D0}"/>
              </a:ext>
            </a:extLst>
          </p:cNvPr>
          <p:cNvSpPr/>
          <p:nvPr/>
        </p:nvSpPr>
        <p:spPr>
          <a:xfrm>
            <a:off x="6537366" y="3289464"/>
            <a:ext cx="676894" cy="65858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EC1D9D-CA75-6848-A25D-14CEF73E4A3F}"/>
              </a:ext>
            </a:extLst>
          </p:cNvPr>
          <p:cNvSpPr/>
          <p:nvPr/>
        </p:nvSpPr>
        <p:spPr>
          <a:xfrm>
            <a:off x="4399808" y="3429000"/>
            <a:ext cx="427511" cy="553688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B97CD5-D739-9F84-18CF-F999B58118CA}"/>
              </a:ext>
            </a:extLst>
          </p:cNvPr>
          <p:cNvSpPr/>
          <p:nvPr/>
        </p:nvSpPr>
        <p:spPr>
          <a:xfrm>
            <a:off x="4243257" y="2758594"/>
            <a:ext cx="266398" cy="82830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33EC4A-3B5B-E2FE-F554-7BA104043DC7}"/>
              </a:ext>
            </a:extLst>
          </p:cNvPr>
          <p:cNvSpPr txBox="1"/>
          <p:nvPr/>
        </p:nvSpPr>
        <p:spPr>
          <a:xfrm>
            <a:off x="3414157" y="8431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7BEB474-ECCC-DFB3-E890-91347DA7D01C}"/>
              </a:ext>
            </a:extLst>
          </p:cNvPr>
          <p:cNvSpPr/>
          <p:nvPr/>
        </p:nvSpPr>
        <p:spPr>
          <a:xfrm>
            <a:off x="5064826" y="3057896"/>
            <a:ext cx="47501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0460BB5-0183-30E5-BEF9-B3B5880BEF9E}"/>
              </a:ext>
            </a:extLst>
          </p:cNvPr>
          <p:cNvSpPr/>
          <p:nvPr/>
        </p:nvSpPr>
        <p:spPr>
          <a:xfrm>
            <a:off x="5243847" y="3080755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E868279-F71B-ADC2-B13F-CC6A809BCD27}"/>
              </a:ext>
            </a:extLst>
          </p:cNvPr>
          <p:cNvSpPr/>
          <p:nvPr/>
        </p:nvSpPr>
        <p:spPr>
          <a:xfrm>
            <a:off x="5142015" y="3181750"/>
            <a:ext cx="47501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630A8B-9396-4AC4-7025-311D8197C99B}"/>
              </a:ext>
            </a:extLst>
          </p:cNvPr>
          <p:cNvSpPr/>
          <p:nvPr/>
        </p:nvSpPr>
        <p:spPr>
          <a:xfrm>
            <a:off x="5050778" y="3289519"/>
            <a:ext cx="47501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E96D8D-6035-C0C1-9B84-85643EB9099F}"/>
              </a:ext>
            </a:extLst>
          </p:cNvPr>
          <p:cNvSpPr/>
          <p:nvPr/>
        </p:nvSpPr>
        <p:spPr>
          <a:xfrm>
            <a:off x="5217323" y="3292782"/>
            <a:ext cx="47501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CCB1552-BDEE-2915-0F11-4557FFA51464}"/>
              </a:ext>
            </a:extLst>
          </p:cNvPr>
          <p:cNvSpPr/>
          <p:nvPr/>
        </p:nvSpPr>
        <p:spPr>
          <a:xfrm>
            <a:off x="4485904" y="3722815"/>
            <a:ext cx="47501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FFFF012-87A9-8ED3-FC67-DC76B3867429}"/>
              </a:ext>
            </a:extLst>
          </p:cNvPr>
          <p:cNvSpPr/>
          <p:nvPr/>
        </p:nvSpPr>
        <p:spPr>
          <a:xfrm>
            <a:off x="4670961" y="3669381"/>
            <a:ext cx="47501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66A3CA6-5C9D-EA22-D5F7-6F7D95346349}"/>
              </a:ext>
            </a:extLst>
          </p:cNvPr>
          <p:cNvSpPr/>
          <p:nvPr/>
        </p:nvSpPr>
        <p:spPr>
          <a:xfrm>
            <a:off x="4589812" y="3748992"/>
            <a:ext cx="47501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4BD36A0-827F-175E-C993-B6BAAFC4F380}"/>
              </a:ext>
            </a:extLst>
          </p:cNvPr>
          <p:cNvSpPr/>
          <p:nvPr/>
        </p:nvSpPr>
        <p:spPr>
          <a:xfrm>
            <a:off x="4534393" y="3831575"/>
            <a:ext cx="47501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60FE7C6-7BF1-1616-4F05-CC5ACB41CFDC}"/>
              </a:ext>
            </a:extLst>
          </p:cNvPr>
          <p:cNvSpPr/>
          <p:nvPr/>
        </p:nvSpPr>
        <p:spPr>
          <a:xfrm>
            <a:off x="4684814" y="3817497"/>
            <a:ext cx="47501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E42A0B8-D8F0-7FD4-44AD-F8538A54D63A}"/>
              </a:ext>
            </a:extLst>
          </p:cNvPr>
          <p:cNvSpPr/>
          <p:nvPr/>
        </p:nvSpPr>
        <p:spPr>
          <a:xfrm>
            <a:off x="6123708" y="3134587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E13AFD0-C58B-D172-0C7B-A33FA1989E64}"/>
              </a:ext>
            </a:extLst>
          </p:cNvPr>
          <p:cNvSpPr/>
          <p:nvPr/>
        </p:nvSpPr>
        <p:spPr>
          <a:xfrm>
            <a:off x="6022572" y="3140524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8A66BFB-D573-8F20-A9C2-8B7BF70D23C5}"/>
              </a:ext>
            </a:extLst>
          </p:cNvPr>
          <p:cNvSpPr/>
          <p:nvPr/>
        </p:nvSpPr>
        <p:spPr>
          <a:xfrm>
            <a:off x="6081056" y="3227469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DC1ABF23-8EC4-23E3-B0BC-5EF97D132366}"/>
              </a:ext>
            </a:extLst>
          </p:cNvPr>
          <p:cNvSpPr/>
          <p:nvPr/>
        </p:nvSpPr>
        <p:spPr>
          <a:xfrm>
            <a:off x="5999712" y="3328267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114E1DC-7339-7DA3-5123-7412760C9E89}"/>
              </a:ext>
            </a:extLst>
          </p:cNvPr>
          <p:cNvSpPr/>
          <p:nvPr/>
        </p:nvSpPr>
        <p:spPr>
          <a:xfrm>
            <a:off x="6120739" y="3305374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F8699A9-70F8-0E19-16E0-AE83724D921D}"/>
              </a:ext>
            </a:extLst>
          </p:cNvPr>
          <p:cNvSpPr/>
          <p:nvPr/>
        </p:nvSpPr>
        <p:spPr>
          <a:xfrm>
            <a:off x="6547656" y="3470661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5338C99-1973-6DA1-9947-A34F42C290B2}"/>
              </a:ext>
            </a:extLst>
          </p:cNvPr>
          <p:cNvSpPr/>
          <p:nvPr/>
        </p:nvSpPr>
        <p:spPr>
          <a:xfrm>
            <a:off x="6727368" y="3455275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2B58CBB-D9F7-D2CC-8022-FC098DF65E88}"/>
              </a:ext>
            </a:extLst>
          </p:cNvPr>
          <p:cNvSpPr/>
          <p:nvPr/>
        </p:nvSpPr>
        <p:spPr>
          <a:xfrm>
            <a:off x="6593375" y="3591197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0FC4AE-9808-1DF5-64F4-DBE4D9C8351A}"/>
              </a:ext>
            </a:extLst>
          </p:cNvPr>
          <p:cNvSpPr/>
          <p:nvPr/>
        </p:nvSpPr>
        <p:spPr>
          <a:xfrm>
            <a:off x="6723313" y="3678802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B8EED4D-9A44-4482-8DC5-0D84E936C42A}"/>
              </a:ext>
            </a:extLst>
          </p:cNvPr>
          <p:cNvSpPr/>
          <p:nvPr/>
        </p:nvSpPr>
        <p:spPr>
          <a:xfrm>
            <a:off x="6584620" y="3692240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03F4728-BD3B-E4C9-4BB1-32A55542DA2F}"/>
              </a:ext>
            </a:extLst>
          </p:cNvPr>
          <p:cNvSpPr/>
          <p:nvPr/>
        </p:nvSpPr>
        <p:spPr>
          <a:xfrm>
            <a:off x="4391000" y="3140523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9317A6B-CEE4-39C3-2542-0BD58D2A8463}"/>
              </a:ext>
            </a:extLst>
          </p:cNvPr>
          <p:cNvSpPr/>
          <p:nvPr/>
        </p:nvSpPr>
        <p:spPr>
          <a:xfrm>
            <a:off x="4453394" y="3137014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C6C808D-B233-B99C-3AE7-B4D5DF18D489}"/>
              </a:ext>
            </a:extLst>
          </p:cNvPr>
          <p:cNvSpPr/>
          <p:nvPr/>
        </p:nvSpPr>
        <p:spPr>
          <a:xfrm>
            <a:off x="4429699" y="3288639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AE33D0E-457C-DC57-48D1-632A3126B40C}"/>
              </a:ext>
            </a:extLst>
          </p:cNvPr>
          <p:cNvSpPr/>
          <p:nvPr/>
        </p:nvSpPr>
        <p:spPr>
          <a:xfrm>
            <a:off x="4326478" y="3383280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E49EE3E-71D5-5D46-829C-EE6B01FCA828}"/>
              </a:ext>
            </a:extLst>
          </p:cNvPr>
          <p:cNvSpPr/>
          <p:nvPr/>
        </p:nvSpPr>
        <p:spPr>
          <a:xfrm>
            <a:off x="4413859" y="3383279"/>
            <a:ext cx="45719" cy="45719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169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26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32024-D78C-28AA-2AA2-773B38086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sz="3600" b="1" dirty="0"/>
              <a:t>2) </a:t>
            </a:r>
            <a:r>
              <a:rPr lang="en-GB" sz="3600" b="1" dirty="0" err="1"/>
              <a:t>Uklanjanje</a:t>
            </a:r>
            <a:r>
              <a:rPr lang="en-GB" sz="3600" b="1" dirty="0"/>
              <a:t> </a:t>
            </a:r>
            <a:r>
              <a:rPr lang="en-GB" sz="3600" b="1" dirty="0" err="1"/>
              <a:t>mutnih</a:t>
            </a:r>
            <a:r>
              <a:rPr lang="en-GB" sz="3600" b="1" dirty="0"/>
              <a:t> </a:t>
            </a:r>
            <a:r>
              <a:rPr lang="en-GB" sz="3600" b="1" dirty="0" err="1"/>
              <a:t>slika</a:t>
            </a:r>
            <a:r>
              <a:rPr lang="sr-Latn-RS" sz="3600" b="1" dirty="0"/>
              <a:t> i čuvanje neodstranjenih lica</a:t>
            </a:r>
            <a:br>
              <a:rPr lang="en-GB" sz="3600" b="1" dirty="0"/>
            </a:b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079D5B-63F5-C187-E906-279C5677148F}"/>
              </a:ext>
            </a:extLst>
          </p:cNvPr>
          <p:cNvSpPr txBox="1"/>
          <p:nvPr/>
        </p:nvSpPr>
        <p:spPr>
          <a:xfrm>
            <a:off x="5927768" y="1971304"/>
            <a:ext cx="61019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FFT </a:t>
            </a:r>
            <a:r>
              <a:rPr lang="en-GB" dirty="0"/>
              <a:t>– Fast Fourier Transform</a:t>
            </a:r>
          </a:p>
          <a:p>
            <a:r>
              <a:rPr lang="en-GB" i="1" dirty="0" err="1"/>
              <a:t>Autori</a:t>
            </a:r>
            <a:r>
              <a:rPr lang="en-GB" i="1" dirty="0"/>
              <a:t>: </a:t>
            </a:r>
            <a:r>
              <a:rPr lang="en-GB" i="1" dirty="0" err="1"/>
              <a:t>Urlich</a:t>
            </a:r>
            <a:r>
              <a:rPr lang="en-GB" i="1" dirty="0"/>
              <a:t> </a:t>
            </a:r>
            <a:r>
              <a:rPr lang="en-GB" i="1" dirty="0" err="1"/>
              <a:t>Oberst</a:t>
            </a:r>
            <a:endParaRPr lang="en-GB" i="1" dirty="0"/>
          </a:p>
          <a:p>
            <a:r>
              <a:rPr lang="en-GB" i="1" dirty="0"/>
              <a:t>Datum </a:t>
            </a:r>
            <a:r>
              <a:rPr lang="en-GB" i="1" dirty="0" err="1"/>
              <a:t>objavljivanja</a:t>
            </a:r>
            <a:r>
              <a:rPr lang="en-GB" i="1" dirty="0"/>
              <a:t>: </a:t>
            </a:r>
            <a:r>
              <a:rPr lang="en-GB" i="1" dirty="0" err="1"/>
              <a:t>Januar</a:t>
            </a:r>
            <a:r>
              <a:rPr lang="en-GB" i="1" dirty="0"/>
              <a:t> 2007.</a:t>
            </a:r>
          </a:p>
          <a:p>
            <a:r>
              <a:rPr lang="en-GB" i="1" dirty="0"/>
              <a:t>Link do </a:t>
            </a:r>
            <a:r>
              <a:rPr lang="en-GB" i="1" dirty="0" err="1"/>
              <a:t>nau</a:t>
            </a:r>
            <a:r>
              <a:rPr lang="sr-Latn-RS" i="1" dirty="0"/>
              <a:t>čnog rada (matematičk</a:t>
            </a:r>
            <a:r>
              <a:rPr lang="en-GB" i="1" dirty="0"/>
              <a:t>e</a:t>
            </a:r>
            <a:r>
              <a:rPr lang="sr-Latn-RS" i="1" dirty="0"/>
              <a:t> </a:t>
            </a:r>
            <a:r>
              <a:rPr lang="en-GB" i="1" dirty="0" err="1"/>
              <a:t>prirode</a:t>
            </a:r>
            <a:r>
              <a:rPr lang="sr-Latn-RS" i="1" dirty="0"/>
              <a:t>): https://www.researchgate.net/publication/220259110_The_Fast_Fourier_Transform/link/0c9605267b1137085b000000/download</a:t>
            </a:r>
            <a:r>
              <a:rPr lang="en-GB" i="1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BE894D-629F-0B28-8C68-5C13832E9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61" y="2084325"/>
            <a:ext cx="5457652" cy="38983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017A31-E141-9C4D-36BE-7A8324D8DAB2}"/>
              </a:ext>
            </a:extLst>
          </p:cNvPr>
          <p:cNvSpPr txBox="1"/>
          <p:nvPr/>
        </p:nvSpPr>
        <p:spPr>
          <a:xfrm>
            <a:off x="5979226" y="4120738"/>
            <a:ext cx="59189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 err="1"/>
              <a:t>Algoritam</a:t>
            </a:r>
            <a:r>
              <a:rPr lang="en-GB" dirty="0"/>
              <a:t> koji </a:t>
            </a:r>
            <a:r>
              <a:rPr lang="sr-Latn-RS" dirty="0"/>
              <a:t>analizira količinu niskih i visokih frekvencija na slici</a:t>
            </a:r>
          </a:p>
          <a:p>
            <a:pPr marL="285750" indent="-285750">
              <a:buFontTx/>
              <a:buChar char="-"/>
            </a:pPr>
            <a:r>
              <a:rPr lang="sr-Latn-RS" dirty="0"/>
              <a:t>Niske frekvencije </a:t>
            </a:r>
            <a:r>
              <a:rPr lang="en-GB" dirty="0"/>
              <a:t>= </a:t>
            </a:r>
            <a:r>
              <a:rPr lang="en-GB" dirty="0" err="1"/>
              <a:t>zamu</a:t>
            </a:r>
            <a:r>
              <a:rPr lang="sr-Latn-RS" dirty="0"/>
              <a:t>ćeni delovi slike</a:t>
            </a:r>
          </a:p>
          <a:p>
            <a:pPr marL="285750" indent="-285750">
              <a:buFontTx/>
              <a:buChar char="-"/>
            </a:pPr>
            <a:r>
              <a:rPr lang="sr-Latn-RS" dirty="0"/>
              <a:t>Visoke frekvencije </a:t>
            </a:r>
            <a:r>
              <a:rPr lang="en-GB" dirty="0"/>
              <a:t>= o</a:t>
            </a:r>
            <a:r>
              <a:rPr lang="sr-Latn-RS" dirty="0"/>
              <a:t>štri delovi slike</a:t>
            </a:r>
          </a:p>
          <a:p>
            <a:pPr marL="285750" indent="-285750">
              <a:buFontTx/>
              <a:buChar char="-"/>
            </a:pPr>
            <a:r>
              <a:rPr lang="sr-Latn-RS" dirty="0"/>
              <a:t>Za oštrije slike će se dobijati veći „blur rezultat“, koji je srednja vrednost magnitude u FFT</a:t>
            </a:r>
            <a:r>
              <a:rPr lang="en-GB" dirty="0"/>
              <a:t>-u </a:t>
            </a:r>
          </a:p>
        </p:txBody>
      </p:sp>
    </p:spTree>
    <p:extLst>
      <p:ext uri="{BB962C8B-B14F-4D97-AF65-F5344CB8AC3E}">
        <p14:creationId xmlns:p14="http://schemas.microsoft.com/office/powerpoint/2010/main" val="225966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552FC-BD2F-F1F9-40B3-6CFE56008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PRIMENA STAVKE 2)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B04E3A-07B1-8680-46DC-3A7D14F7D2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686" y="2065867"/>
            <a:ext cx="5627654" cy="375631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FD77007-5439-7A03-A6E8-A0FF356804C3}"/>
              </a:ext>
            </a:extLst>
          </p:cNvPr>
          <p:cNvSpPr/>
          <p:nvPr/>
        </p:nvSpPr>
        <p:spPr>
          <a:xfrm>
            <a:off x="4957948" y="2565070"/>
            <a:ext cx="492826" cy="70064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8B94CB-B57E-E898-2E85-3092A557751F}"/>
              </a:ext>
            </a:extLst>
          </p:cNvPr>
          <p:cNvSpPr/>
          <p:nvPr/>
        </p:nvSpPr>
        <p:spPr>
          <a:xfrm>
            <a:off x="5674426" y="2714501"/>
            <a:ext cx="492826" cy="551213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4D1A34-411D-949D-EF9C-746B688E1B20}"/>
              </a:ext>
            </a:extLst>
          </p:cNvPr>
          <p:cNvSpPr/>
          <p:nvPr/>
        </p:nvSpPr>
        <p:spPr>
          <a:xfrm>
            <a:off x="6515231" y="3152899"/>
            <a:ext cx="633714" cy="59970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BD38E5-60B3-7ACE-4972-C6B74B085FD3}"/>
              </a:ext>
            </a:extLst>
          </p:cNvPr>
          <p:cNvSpPr/>
          <p:nvPr/>
        </p:nvSpPr>
        <p:spPr>
          <a:xfrm>
            <a:off x="4402959" y="3265714"/>
            <a:ext cx="492826" cy="551213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81DBCD-06F3-6F7D-6FB0-A28B052F2E8F}"/>
              </a:ext>
            </a:extLst>
          </p:cNvPr>
          <p:cNvSpPr/>
          <p:nvPr/>
        </p:nvSpPr>
        <p:spPr>
          <a:xfrm>
            <a:off x="4258031" y="2728356"/>
            <a:ext cx="329178" cy="70064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C7EF1E-B597-5D6C-37E2-F2EF8347189B}"/>
              </a:ext>
            </a:extLst>
          </p:cNvPr>
          <p:cNvSpPr/>
          <p:nvPr/>
        </p:nvSpPr>
        <p:spPr>
          <a:xfrm>
            <a:off x="3253839" y="3466605"/>
            <a:ext cx="213756" cy="226621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F2C7D8-EA63-F4BB-E5DB-0BB8D43F4CC8}"/>
              </a:ext>
            </a:extLst>
          </p:cNvPr>
          <p:cNvSpPr/>
          <p:nvPr/>
        </p:nvSpPr>
        <p:spPr>
          <a:xfrm>
            <a:off x="6691199" y="2478258"/>
            <a:ext cx="213756" cy="226621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5D8DA7-5AAA-92B1-3087-BD56694D6AF7}"/>
              </a:ext>
            </a:extLst>
          </p:cNvPr>
          <p:cNvSpPr/>
          <p:nvPr/>
        </p:nvSpPr>
        <p:spPr>
          <a:xfrm>
            <a:off x="6691199" y="2170490"/>
            <a:ext cx="213756" cy="226621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9F5464-34FA-3EFF-C50B-AC6B6089ABD2}"/>
              </a:ext>
            </a:extLst>
          </p:cNvPr>
          <p:cNvSpPr txBox="1"/>
          <p:nvPr/>
        </p:nvSpPr>
        <p:spPr>
          <a:xfrm>
            <a:off x="6904955" y="2120328"/>
            <a:ext cx="1264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92D050"/>
                </a:solidFill>
              </a:rPr>
              <a:t>Prihva</a:t>
            </a:r>
            <a:r>
              <a:rPr lang="sr-Latn-RS" dirty="0">
                <a:solidFill>
                  <a:srgbClr val="92D050"/>
                </a:solidFill>
              </a:rPr>
              <a:t>ćeno</a:t>
            </a:r>
            <a:endParaRPr lang="en-GB" dirty="0">
              <a:solidFill>
                <a:srgbClr val="92D05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AA24F0-423B-06FD-1BE9-64E87D5B849A}"/>
              </a:ext>
            </a:extLst>
          </p:cNvPr>
          <p:cNvSpPr txBox="1"/>
          <p:nvPr/>
        </p:nvSpPr>
        <p:spPr>
          <a:xfrm>
            <a:off x="6904955" y="2391004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>
                <a:solidFill>
                  <a:srgbClr val="FF0000"/>
                </a:solidFill>
              </a:rPr>
              <a:t>Odbijeno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639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8568-2AA4-BC9C-6A45-C04910C8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sz="3600" b="1" dirty="0"/>
              <a:t>3) </a:t>
            </a:r>
            <a:r>
              <a:rPr lang="en-GB" sz="3600" b="1" dirty="0" err="1"/>
              <a:t>Detekcija</a:t>
            </a:r>
            <a:r>
              <a:rPr lang="en-GB" sz="3600" b="1" dirty="0"/>
              <a:t> </a:t>
            </a:r>
            <a:r>
              <a:rPr lang="en-GB" sz="3600" b="1" dirty="0" err="1"/>
              <a:t>istih</a:t>
            </a:r>
            <a:r>
              <a:rPr lang="en-GB" sz="3600" b="1" dirty="0"/>
              <a:t> </a:t>
            </a:r>
            <a:r>
              <a:rPr lang="en-GB" sz="3600" b="1" dirty="0" err="1"/>
              <a:t>lica</a:t>
            </a:r>
            <a:r>
              <a:rPr lang="sr-Latn-RS" sz="3600" b="1" dirty="0"/>
              <a:t> i</a:t>
            </a:r>
            <a:r>
              <a:rPr lang="en-GB" sz="3600" b="1" dirty="0"/>
              <a:t> </a:t>
            </a:r>
            <a:r>
              <a:rPr lang="en-GB" sz="3600" b="1" dirty="0" err="1"/>
              <a:t>njihovo</a:t>
            </a:r>
            <a:r>
              <a:rPr lang="en-GB" sz="3600" b="1" dirty="0"/>
              <a:t> </a:t>
            </a:r>
            <a:r>
              <a:rPr lang="en-GB" sz="3600" b="1" dirty="0" err="1"/>
              <a:t>grupisanje</a:t>
            </a:r>
            <a:r>
              <a:rPr lang="sr-Latn-RS" sz="3600" b="1" dirty="0"/>
              <a:t> po folderima, a zatim grupisanje slika na kojima se lica nalaze</a:t>
            </a:r>
            <a:br>
              <a:rPr lang="sr-Latn-RS" sz="3600" b="1" dirty="0"/>
            </a:b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B4983A-B8D0-9AD6-7267-E3964F845975}"/>
              </a:ext>
            </a:extLst>
          </p:cNvPr>
          <p:cNvSpPr txBox="1"/>
          <p:nvPr/>
        </p:nvSpPr>
        <p:spPr>
          <a:xfrm>
            <a:off x="685801" y="2065428"/>
            <a:ext cx="5611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FaceNet</a:t>
            </a:r>
            <a:endParaRPr lang="en-GB" dirty="0"/>
          </a:p>
          <a:p>
            <a:r>
              <a:rPr lang="en-GB" i="1" dirty="0" err="1"/>
              <a:t>Autori</a:t>
            </a:r>
            <a:r>
              <a:rPr lang="en-GB" i="1" dirty="0"/>
              <a:t>: Florian </a:t>
            </a:r>
            <a:r>
              <a:rPr lang="en-GB" i="1" dirty="0" err="1"/>
              <a:t>Schroff</a:t>
            </a:r>
            <a:r>
              <a:rPr lang="en-GB" i="1" dirty="0"/>
              <a:t>, Dmitry </a:t>
            </a:r>
            <a:r>
              <a:rPr lang="en-GB" i="1" dirty="0" err="1"/>
              <a:t>Kalenichenko</a:t>
            </a:r>
            <a:r>
              <a:rPr lang="en-GB" i="1" dirty="0"/>
              <a:t>, James Philbin</a:t>
            </a:r>
          </a:p>
          <a:p>
            <a:r>
              <a:rPr lang="en-GB" i="1" dirty="0"/>
              <a:t>Datum </a:t>
            </a:r>
            <a:r>
              <a:rPr lang="en-GB" i="1" dirty="0" err="1"/>
              <a:t>objavljivanja</a:t>
            </a:r>
            <a:r>
              <a:rPr lang="en-GB" i="1" dirty="0"/>
              <a:t>: 12. Mart 2015.</a:t>
            </a:r>
          </a:p>
          <a:p>
            <a:r>
              <a:rPr lang="en-GB" i="1" dirty="0"/>
              <a:t>Link do </a:t>
            </a:r>
            <a:r>
              <a:rPr lang="en-GB" i="1" dirty="0" err="1"/>
              <a:t>nau</a:t>
            </a:r>
            <a:r>
              <a:rPr lang="sr-Latn-RS" i="1" dirty="0"/>
              <a:t>čnog rada: https://arxiv.org/abs/1503.03832</a:t>
            </a:r>
            <a:endParaRPr lang="en-GB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4BBBC1-FCE5-020E-816D-C738CBE2B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108" y="3605499"/>
            <a:ext cx="11153898" cy="29736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A94EA3-8CE5-4AC5-E7F5-9E88B2D71D65}"/>
              </a:ext>
            </a:extLst>
          </p:cNvPr>
          <p:cNvSpPr txBox="1"/>
          <p:nvPr/>
        </p:nvSpPr>
        <p:spPr>
          <a:xfrm>
            <a:off x="6410738" y="1389946"/>
            <a:ext cx="53547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 err="1"/>
              <a:t>Ekstrakcija</a:t>
            </a:r>
            <a:r>
              <a:rPr lang="en-GB" dirty="0"/>
              <a:t> </a:t>
            </a:r>
            <a:r>
              <a:rPr lang="en-GB" dirty="0" err="1"/>
              <a:t>osobina</a:t>
            </a:r>
            <a:r>
              <a:rPr lang="en-GB" dirty="0"/>
              <a:t> </a:t>
            </a:r>
            <a:r>
              <a:rPr lang="en-GB" dirty="0" err="1"/>
              <a:t>lica</a:t>
            </a: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 err="1"/>
              <a:t>Ulaz</a:t>
            </a:r>
            <a:r>
              <a:rPr lang="en-GB" dirty="0"/>
              <a:t> je </a:t>
            </a:r>
            <a:r>
              <a:rPr lang="en-GB" dirty="0" err="1"/>
              <a:t>slika</a:t>
            </a:r>
            <a:r>
              <a:rPr lang="en-GB" dirty="0"/>
              <a:t>, a </a:t>
            </a:r>
            <a:r>
              <a:rPr lang="en-GB" dirty="0" err="1"/>
              <a:t>izlaz</a:t>
            </a:r>
            <a:r>
              <a:rPr lang="en-GB" dirty="0"/>
              <a:t> vector od 128 </a:t>
            </a:r>
            <a:r>
              <a:rPr lang="en-GB" dirty="0" err="1"/>
              <a:t>brojeva</a:t>
            </a:r>
            <a:r>
              <a:rPr lang="en-GB" dirty="0"/>
              <a:t>, </a:t>
            </a:r>
            <a:r>
              <a:rPr lang="en-GB" dirty="0" err="1"/>
              <a:t>koje</a:t>
            </a:r>
            <a:r>
              <a:rPr lang="en-GB" dirty="0"/>
              <a:t> </a:t>
            </a:r>
            <a:r>
              <a:rPr lang="en-GB" dirty="0" err="1"/>
              <a:t>reprezentuje</a:t>
            </a:r>
            <a:r>
              <a:rPr lang="en-GB" dirty="0"/>
              <a:t> </a:t>
            </a:r>
            <a:r>
              <a:rPr lang="en-GB" dirty="0" err="1"/>
              <a:t>najbitnije</a:t>
            </a:r>
            <a:r>
              <a:rPr lang="en-GB" dirty="0"/>
              <a:t> </a:t>
            </a:r>
            <a:r>
              <a:rPr lang="en-GB" dirty="0" err="1"/>
              <a:t>osobine</a:t>
            </a:r>
            <a:r>
              <a:rPr lang="en-GB" dirty="0"/>
              <a:t> </a:t>
            </a:r>
            <a:r>
              <a:rPr lang="en-GB" dirty="0" err="1"/>
              <a:t>lica</a:t>
            </a:r>
            <a:r>
              <a:rPr lang="en-GB" dirty="0"/>
              <a:t> (</a:t>
            </a:r>
            <a:r>
              <a:rPr lang="en-GB" i="1" dirty="0"/>
              <a:t>embedding</a:t>
            </a:r>
            <a:r>
              <a:rPr lang="en-GB" dirty="0"/>
              <a:t>)</a:t>
            </a:r>
          </a:p>
          <a:p>
            <a:pPr marL="285750" indent="-285750">
              <a:buFontTx/>
              <a:buChar char="-"/>
            </a:pPr>
            <a:r>
              <a:rPr lang="en-GB" dirty="0" err="1"/>
              <a:t>Mre</a:t>
            </a:r>
            <a:r>
              <a:rPr lang="sr-Latn-RS" dirty="0"/>
              <a:t>ža uči pomoću </a:t>
            </a:r>
            <a:r>
              <a:rPr lang="sr-Latn-RS" i="1" dirty="0"/>
              <a:t>triplet loss</a:t>
            </a:r>
            <a:r>
              <a:rPr lang="en-GB" i="1" dirty="0"/>
              <a:t>-</a:t>
            </a:r>
            <a:r>
              <a:rPr lang="en-GB" dirty="0"/>
              <a:t>a</a:t>
            </a:r>
          </a:p>
          <a:p>
            <a:pPr marL="285750" indent="-285750">
              <a:buFontTx/>
              <a:buChar char="-"/>
            </a:pPr>
            <a:r>
              <a:rPr lang="en-GB" dirty="0" err="1"/>
              <a:t>Sli</a:t>
            </a:r>
            <a:r>
              <a:rPr lang="sr-Latn-RS" dirty="0"/>
              <a:t>čna lica imaju slične vektore i oni se detektuju pomoću kosniusne sličnosti vektora (bitan nam je sadržaj vektora)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263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6476F"/>
      </a:dk2>
      <a:lt2>
        <a:srgbClr val="EBEBEB"/>
      </a:lt2>
      <a:accent1>
        <a:srgbClr val="E5B458"/>
      </a:accent1>
      <a:accent2>
        <a:srgbClr val="F77754"/>
      </a:accent2>
      <a:accent3>
        <a:srgbClr val="D8507E"/>
      </a:accent3>
      <a:accent4>
        <a:srgbClr val="BC70EE"/>
      </a:accent4>
      <a:accent5>
        <a:srgbClr val="3CA2E2"/>
      </a:accent5>
      <a:accent6>
        <a:srgbClr val="91BF77"/>
      </a:accent6>
      <a:hlink>
        <a:srgbClr val="71DDAB"/>
      </a:hlink>
      <a:folHlink>
        <a:srgbClr val="A6E4C7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B36E0D05-787B-4C61-8268-2D6C1FBEDA3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256</TotalTime>
  <Words>739</Words>
  <Application>Microsoft Office PowerPoint</Application>
  <PresentationFormat>Widescreen</PresentationFormat>
  <Paragraphs>75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Celestial</vt:lpstr>
      <vt:lpstr>Klasifikacija slika na osnovu istih lica I pravljenje predikcija za pol, godine I emociju lica</vt:lpstr>
      <vt:lpstr>MOTIVACIJA</vt:lpstr>
      <vt:lpstr>Skup podataka</vt:lpstr>
      <vt:lpstr>PREGLED METODOLOGIJE</vt:lpstr>
      <vt:lpstr>1) Detekcija svih lica na slikama</vt:lpstr>
      <vt:lpstr>Primena stavke 1)</vt:lpstr>
      <vt:lpstr>2) Uklanjanje mutnih slika i čuvanje neodstranjenih lica </vt:lpstr>
      <vt:lpstr>PRIMENA STAVKE 2)</vt:lpstr>
      <vt:lpstr>3) Detekcija istih lica i njihovo grupisanje po folderima, a zatim grupisanje slika na kojima se lica nalaze </vt:lpstr>
      <vt:lpstr>PRIMENA STAVKE 3)</vt:lpstr>
      <vt:lpstr>PRIMENA STAVKE 3)</vt:lpstr>
      <vt:lpstr>4) Ručno labeliranje pola, godina i emocija svakog lica, a zatim pravljenje predikcija istih </vt:lpstr>
      <vt:lpstr>PRIMENA STAVKE 4)</vt:lpstr>
      <vt:lpstr>EVALUACIJA</vt:lpstr>
      <vt:lpstr>MODIFIKACIJE/DALJI RAD</vt:lpstr>
      <vt:lpstr>PITANJA?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Klasifikacija slika na osnovu istih lica I pravljenje predikcija za pol, godine I emociju lica</dc:title>
  <dc:creator>SW 22/2019 - Sakal Francišković Teodor</dc:creator>
  <cp:lastModifiedBy>SW 22/2019 - Sakal Francišković Teodor</cp:lastModifiedBy>
  <cp:revision>1</cp:revision>
  <dcterms:created xsi:type="dcterms:W3CDTF">2023-02-06T19:53:23Z</dcterms:created>
  <dcterms:modified xsi:type="dcterms:W3CDTF">2023-02-07T00:09:55Z</dcterms:modified>
</cp:coreProperties>
</file>

<file path=docProps/thumbnail.jpeg>
</file>